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72" r:id="rId4"/>
    <p:sldId id="258" r:id="rId5"/>
    <p:sldId id="273" r:id="rId6"/>
    <p:sldId id="259" r:id="rId7"/>
    <p:sldId id="281" r:id="rId8"/>
    <p:sldId id="260" r:id="rId9"/>
    <p:sldId id="261" r:id="rId10"/>
    <p:sldId id="274" r:id="rId11"/>
    <p:sldId id="262" r:id="rId12"/>
    <p:sldId id="263" r:id="rId13"/>
    <p:sldId id="282" r:id="rId14"/>
    <p:sldId id="275" r:id="rId15"/>
    <p:sldId id="264" r:id="rId16"/>
    <p:sldId id="266" r:id="rId17"/>
    <p:sldId id="283" r:id="rId18"/>
    <p:sldId id="265" r:id="rId19"/>
    <p:sldId id="267" r:id="rId20"/>
    <p:sldId id="277" r:id="rId21"/>
    <p:sldId id="268" r:id="rId22"/>
    <p:sldId id="276" r:id="rId23"/>
    <p:sldId id="278" r:id="rId24"/>
    <p:sldId id="269" r:id="rId25"/>
    <p:sldId id="279" r:id="rId26"/>
    <p:sldId id="270" r:id="rId27"/>
    <p:sldId id="280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7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dirty="0"/>
              <a:t>3/8/2017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dirty="0"/>
              <a:t>3/8/2017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dirty="0"/>
              <a:t>3/8/2017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dirty="0"/>
              <a:t>3/8/2017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dirty="0"/>
              <a:t>3/8/2017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dirty="0"/>
              <a:t>3/8/2017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dirty="0"/>
              <a:t>3/8/2017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2ABBEA6-7C60-4B02-AE87-00D78D8422AF}" type="datetimeFigureOut">
              <a:rPr lang="en-US" dirty="0"/>
              <a:t>3/8/2017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dirty="0"/>
              <a:t>3/8/2017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dirty="0"/>
              <a:t>3/8/2017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dirty="0"/>
              <a:t>3/8/2017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dirty="0"/>
              <a:t>3/8/2017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mailto:m.belleville@att.net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mailto:Jackie.Niemeyer@prodigy.net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7000" dirty="0" smtClean="0"/>
              <a:t>Stanislaus County Library</a:t>
            </a:r>
            <a:br>
              <a:rPr lang="en-US" sz="7000" dirty="0" smtClean="0"/>
            </a:br>
            <a:r>
              <a:rPr lang="en-US" sz="7000" dirty="0" smtClean="0"/>
              <a:t>Special Collections Room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Genealogical Society of Stanislaus county, </a:t>
            </a:r>
            <a:r>
              <a:rPr lang="en-US" dirty="0" err="1" smtClean="0"/>
              <a:t>inc.</a:t>
            </a:r>
            <a:r>
              <a:rPr lang="en-US" dirty="0" smtClean="0"/>
              <a:t> project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3079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6059" y="499440"/>
            <a:ext cx="7139609" cy="5354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909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096963" y="2577465"/>
          <a:ext cx="10058400" cy="2560320"/>
        </p:xfrm>
        <a:graphic>
          <a:graphicData uri="http://schemas.openxmlformats.org/drawingml/2006/table">
            <a:tbl>
              <a:tblPr/>
              <a:tblGrid>
                <a:gridCol w="5029200"/>
                <a:gridCol w="5029200"/>
              </a:tblGrid>
              <a:tr h="0">
                <a:tc>
                  <a:txBody>
                    <a:bodyPr/>
                    <a:lstStyle/>
                    <a:p>
                      <a:r>
                        <a:rPr lang="en-US" dirty="0"/>
                        <a:t>Monday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10:00 am – 9:00 pm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/>
                        <a:t>Tuesday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10:00 am – 9:00 pm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/>
                        <a:t>Wednesday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10:00 am – 9:00 pm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/>
                        <a:t>Thursday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10:00 am – 9:00 pm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/>
                        <a:t>Friday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Closed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/>
                        <a:t>Saturday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10:00 am – 5:00 pm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/>
                        <a:t>Sunday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Closed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096963" y="1700937"/>
            <a:ext cx="4237122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Address: 1500 I St, Modesto, CA 95354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Phone:(209) 558-7800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Hours: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340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461" y="156540"/>
            <a:ext cx="7875103" cy="5906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985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2029968"/>
            <a:ext cx="106906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Usually there is more than ample parking in the lot on the south side of the building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63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3664" y="91440"/>
            <a:ext cx="8272272" cy="6204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096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32888" y="2185416"/>
            <a:ext cx="7396448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View of the interior at the left edge of the front desk.</a:t>
            </a:r>
          </a:p>
          <a:p>
            <a:endParaRPr lang="en-US" sz="2400" dirty="0"/>
          </a:p>
          <a:p>
            <a:r>
              <a:rPr lang="en-US" sz="2400" dirty="0" smtClean="0"/>
              <a:t>Special Collections Room is in the back right to the right </a:t>
            </a:r>
          </a:p>
          <a:p>
            <a:r>
              <a:rPr lang="en-US" sz="2400" dirty="0" smtClean="0"/>
              <a:t>of the Computer section.  It will be closed and locked if </a:t>
            </a:r>
          </a:p>
          <a:p>
            <a:r>
              <a:rPr lang="en-US" sz="2400" dirty="0" smtClean="0"/>
              <a:t>one of our GSSC volunteers is not present.</a:t>
            </a:r>
          </a:p>
          <a:p>
            <a:endParaRPr lang="en-US" sz="2400" dirty="0"/>
          </a:p>
          <a:p>
            <a:r>
              <a:rPr lang="en-US" sz="2400" dirty="0" smtClean="0"/>
              <a:t>You will need to request admission at the Reference Desk.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44645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426" y="74544"/>
            <a:ext cx="8222973" cy="6167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616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0824" y="66294"/>
            <a:ext cx="8281416" cy="6211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683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36777" y="1564640"/>
            <a:ext cx="9372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Go to the rear of the library to the Reference Desk and request admission </a:t>
            </a:r>
          </a:p>
          <a:p>
            <a:r>
              <a:rPr lang="en-US" sz="2400" dirty="0" smtClean="0"/>
              <a:t>if our volunteer GSSC members are not present.</a:t>
            </a:r>
          </a:p>
          <a:p>
            <a:endParaRPr lang="en-US" sz="2400" dirty="0"/>
          </a:p>
          <a:p>
            <a:r>
              <a:rPr lang="en-US" sz="2400" dirty="0" smtClean="0"/>
              <a:t>Also ask that the alcove room door within the Special Collections Room</a:t>
            </a:r>
          </a:p>
          <a:p>
            <a:r>
              <a:rPr lang="en-US" sz="2400" dirty="0" smtClean="0"/>
              <a:t>be unlocked as well.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00514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1096" y="0"/>
            <a:ext cx="8317992" cy="6238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979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188335" y="1040257"/>
            <a:ext cx="5729224" cy="4296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129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19072" y="1792224"/>
            <a:ext cx="9479583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The Special Collections Room is staffed by our GSSC volunteers </a:t>
            </a:r>
          </a:p>
          <a:p>
            <a:r>
              <a:rPr lang="en-US" sz="2400" dirty="0" smtClean="0"/>
              <a:t>every Monday from 10 A.M. to 3 P.M. unless the library is closed.</a:t>
            </a:r>
          </a:p>
          <a:p>
            <a:endParaRPr lang="en-US" sz="2400" dirty="0"/>
          </a:p>
          <a:p>
            <a:r>
              <a:rPr lang="en-US" sz="2400" dirty="0" smtClean="0"/>
              <a:t>Upon special request we can have some one there to assist you.</a:t>
            </a:r>
          </a:p>
          <a:p>
            <a:endParaRPr lang="en-US" sz="2400" dirty="0"/>
          </a:p>
          <a:p>
            <a:r>
              <a:rPr lang="en-US" sz="2400" dirty="0" smtClean="0"/>
              <a:t>Contact Marilyn Belleville (209) 523-8963 or via email </a:t>
            </a:r>
            <a:r>
              <a:rPr lang="en-US" sz="2400" dirty="0" smtClean="0">
                <a:hlinkClick r:id="rId2"/>
              </a:rPr>
              <a:t>m.belleville@att.net</a:t>
            </a:r>
            <a:endParaRPr lang="en-US" sz="2400" dirty="0" smtClean="0"/>
          </a:p>
          <a:p>
            <a:r>
              <a:rPr lang="en-US" sz="2400" dirty="0" smtClean="0"/>
              <a:t>She will make every effort to accommodate your needs.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56408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65960" y="1792224"/>
            <a:ext cx="8587800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Once admitted you will see a book cart in the middle of the room.</a:t>
            </a:r>
          </a:p>
          <a:p>
            <a:endParaRPr lang="en-US" sz="2400" dirty="0"/>
          </a:p>
          <a:p>
            <a:r>
              <a:rPr lang="en-US" sz="2400" dirty="0" smtClean="0"/>
              <a:t>On top of the cart are two blue binders which hold a list of all of</a:t>
            </a:r>
          </a:p>
          <a:p>
            <a:r>
              <a:rPr lang="en-US" sz="2400" dirty="0" smtClean="0"/>
              <a:t>the genealogical reference materials held here.</a:t>
            </a:r>
          </a:p>
          <a:p>
            <a:endParaRPr lang="en-US" sz="2400" dirty="0"/>
          </a:p>
          <a:p>
            <a:r>
              <a:rPr lang="en-US" sz="2400" dirty="0" smtClean="0"/>
              <a:t>Taped to the end of the cart is a map with the Dewey decimal code </a:t>
            </a:r>
          </a:p>
          <a:p>
            <a:r>
              <a:rPr lang="en-US" sz="2400" dirty="0" smtClean="0"/>
              <a:t>for each state found over the state.  The shelves are arranged with </a:t>
            </a:r>
          </a:p>
          <a:p>
            <a:r>
              <a:rPr lang="en-US" sz="2400" dirty="0" smtClean="0"/>
              <a:t>this standard library coding system.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29931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8189" y="0"/>
            <a:ext cx="8123583" cy="6092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831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232" y="192024"/>
            <a:ext cx="7997952" cy="5998464"/>
          </a:xfrm>
          <a:prstGeom prst="rect">
            <a:avLst/>
          </a:prstGeom>
        </p:spPr>
      </p:pic>
      <p:sp>
        <p:nvSpPr>
          <p:cNvPr id="4" name="Down Arrow 3"/>
          <p:cNvSpPr/>
          <p:nvPr/>
        </p:nvSpPr>
        <p:spPr>
          <a:xfrm>
            <a:off x="5705856" y="0"/>
            <a:ext cx="905256" cy="177393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654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4967" y="171938"/>
            <a:ext cx="5113020" cy="6065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798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5688" y="66294"/>
            <a:ext cx="8308848" cy="6231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385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096895" y="957961"/>
            <a:ext cx="6021832" cy="4516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757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8840" y="2542032"/>
            <a:ext cx="821545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The Alcove holds Stanislaus County specific books and materials.</a:t>
            </a:r>
          </a:p>
          <a:p>
            <a:r>
              <a:rPr lang="en-US" sz="2400" dirty="0" smtClean="0"/>
              <a:t>Books have green tape on the spine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96645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5696" y="198783"/>
            <a:ext cx="7805530" cy="5854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088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81328" y="1847088"/>
            <a:ext cx="885082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File cabinet against the east wall holds Stanislaus County information.</a:t>
            </a:r>
          </a:p>
          <a:p>
            <a:endParaRPr lang="en-US" sz="2400" dirty="0"/>
          </a:p>
          <a:p>
            <a:r>
              <a:rPr lang="en-US" sz="2400" dirty="0" smtClean="0"/>
              <a:t>File cabinet against the north wall holds Modesto City information.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48442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34440" y="1728216"/>
            <a:ext cx="8919173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States Index on south wall just to the right of the Alcove room door.</a:t>
            </a:r>
          </a:p>
          <a:p>
            <a:r>
              <a:rPr lang="en-US" sz="2400" dirty="0" smtClean="0"/>
              <a:t>Color coded with yellow and blue tape on the spine.</a:t>
            </a:r>
          </a:p>
          <a:p>
            <a:endParaRPr lang="en-US" sz="2400" dirty="0"/>
          </a:p>
          <a:p>
            <a:r>
              <a:rPr lang="en-US" sz="2400" dirty="0" smtClean="0"/>
              <a:t>DAR books are on south wall.</a:t>
            </a:r>
          </a:p>
          <a:p>
            <a:r>
              <a:rPr lang="en-US" sz="2400" dirty="0" smtClean="0"/>
              <a:t>Color coded with red and blue tape on the spine.</a:t>
            </a:r>
          </a:p>
          <a:p>
            <a:endParaRPr lang="en-US" sz="2400" dirty="0"/>
          </a:p>
          <a:p>
            <a:r>
              <a:rPr lang="en-US" sz="2400" dirty="0" smtClean="0"/>
              <a:t>Family histories are coded with red dots and are on the south wall.</a:t>
            </a:r>
          </a:p>
          <a:p>
            <a:endParaRPr lang="en-US" sz="2400" dirty="0"/>
          </a:p>
          <a:p>
            <a:r>
              <a:rPr lang="en-US" sz="2400" dirty="0" smtClean="0"/>
              <a:t>Heraldry books are found high on the south wall near the Alcove door.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47767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8216" y="89154"/>
            <a:ext cx="8253984" cy="6190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335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24712" y="1645920"/>
            <a:ext cx="1007654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Stanislaus County Cemetery books are found on the north wall near the door.</a:t>
            </a:r>
          </a:p>
          <a:p>
            <a:endParaRPr lang="en-US" sz="2400" dirty="0"/>
          </a:p>
          <a:p>
            <a:r>
              <a:rPr lang="en-US" sz="2400" dirty="0" smtClean="0"/>
              <a:t>They were created through a long term project of the GSSC and the copies here</a:t>
            </a:r>
          </a:p>
          <a:p>
            <a:r>
              <a:rPr lang="en-US" sz="2400" dirty="0" smtClean="0"/>
              <a:t>are hard bound for their protection.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57401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232" y="64008"/>
            <a:ext cx="8217408" cy="6163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018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15308" y="1189116"/>
            <a:ext cx="943700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Remember our GSSC volunteers are present each Monday 10 AM to 3 PM</a:t>
            </a:r>
          </a:p>
          <a:p>
            <a:endParaRPr lang="en-US" sz="2400" dirty="0"/>
          </a:p>
          <a:p>
            <a:r>
              <a:rPr lang="en-US" sz="2400" dirty="0" smtClean="0"/>
              <a:t>If you have a special need please contact </a:t>
            </a:r>
            <a:r>
              <a:rPr lang="en-US" sz="2400" dirty="0" smtClean="0"/>
              <a:t>Jackie Niemeyer (209</a:t>
            </a:r>
            <a:r>
              <a:rPr lang="en-US" sz="2400" dirty="0" smtClean="0"/>
              <a:t>) </a:t>
            </a:r>
            <a:r>
              <a:rPr lang="en-US" sz="2400" dirty="0" smtClean="0"/>
              <a:t>522-2590</a:t>
            </a:r>
            <a:endParaRPr lang="en-US" sz="2400" dirty="0" smtClean="0"/>
          </a:p>
          <a:p>
            <a:r>
              <a:rPr lang="en-US" sz="2400" dirty="0"/>
              <a:t>	</a:t>
            </a:r>
            <a:r>
              <a:rPr lang="en-US" sz="2400" dirty="0" smtClean="0"/>
              <a:t>										</a:t>
            </a:r>
            <a:r>
              <a:rPr lang="en-US" sz="2400" smtClean="0"/>
              <a:t> </a:t>
            </a:r>
            <a:r>
              <a:rPr lang="en-US" sz="2400" smtClean="0">
                <a:hlinkClick r:id="rId2"/>
              </a:rPr>
              <a:t>Jackie.Niemeyer@prodigy.net</a:t>
            </a:r>
            <a:endParaRPr lang="en-US" sz="2400" smtClean="0"/>
          </a:p>
          <a:p>
            <a:endParaRPr lang="en-US" sz="2400" dirty="0"/>
          </a:p>
          <a:p>
            <a:r>
              <a:rPr lang="en-US" sz="2400" dirty="0" smtClean="0"/>
              <a:t>This Resource has been created for your genealogical research.</a:t>
            </a:r>
          </a:p>
          <a:p>
            <a:endParaRPr lang="en-US" sz="2400" dirty="0"/>
          </a:p>
          <a:p>
            <a:r>
              <a:rPr lang="en-US" sz="2400" dirty="0" smtClean="0"/>
              <a:t>Good hunting!	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30541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Stanislaus County Library</Template>
  <TotalTime>16</TotalTime>
  <Words>485</Words>
  <Application>Microsoft Office PowerPoint</Application>
  <PresentationFormat>Widescreen</PresentationFormat>
  <Paragraphs>75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Calibri</vt:lpstr>
      <vt:lpstr>Calibri Light</vt:lpstr>
      <vt:lpstr>Retrospect</vt:lpstr>
      <vt:lpstr>Stanislaus County Library Special Collections Room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Stanislaus County Library Special Collections Room</dc:title>
  <dc:creator>Microsoft account</dc:creator>
  <cp:lastModifiedBy>Lewis Ruddick</cp:lastModifiedBy>
  <cp:revision>6</cp:revision>
  <dcterms:created xsi:type="dcterms:W3CDTF">2015-10-07T18:40:13Z</dcterms:created>
  <dcterms:modified xsi:type="dcterms:W3CDTF">2017-03-08T16:36:12Z</dcterms:modified>
</cp:coreProperties>
</file>